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0"/>
  </p:notesMasterIdLst>
  <p:sldIdLst>
    <p:sldId id="256" r:id="rId3"/>
    <p:sldId id="257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73" r:id="rId13"/>
    <p:sldId id="266" r:id="rId14"/>
    <p:sldId id="270" r:id="rId15"/>
    <p:sldId id="275" r:id="rId16"/>
    <p:sldId id="267" r:id="rId17"/>
    <p:sldId id="268" r:id="rId18"/>
    <p:sldId id="281" r:id="rId19"/>
    <p:sldId id="271" r:id="rId20"/>
    <p:sldId id="276" r:id="rId21"/>
    <p:sldId id="278" r:id="rId22"/>
    <p:sldId id="272" r:id="rId23"/>
    <p:sldId id="283" r:id="rId24"/>
    <p:sldId id="277" r:id="rId25"/>
    <p:sldId id="282" r:id="rId26"/>
    <p:sldId id="269" r:id="rId27"/>
    <p:sldId id="280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0" autoAdjust="0"/>
    <p:restoredTop sz="94660"/>
  </p:normalViewPr>
  <p:slideViewPr>
    <p:cSldViewPr>
      <p:cViewPr varScale="1">
        <p:scale>
          <a:sx n="66" d="100"/>
          <a:sy n="66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F34AF-02CB-48A2-9EFB-CC94BCF8074F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7763A-2D2E-4950-BAB4-8BB4026C1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7763A-2D2E-4950-BAB4-8BB4026C1C7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619B70-8B75-4125-A51D-E29178B665C6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291A49-7BEA-488C-B957-741EDD5084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mailto:sclow@utemountain.or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85164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           </a:t>
            </a:r>
            <a:br>
              <a:rPr lang="en-US" dirty="0" smtClean="0"/>
            </a:br>
            <a:r>
              <a:rPr lang="en-US" dirty="0" smtClean="0"/>
              <a:t> Groundwater and Energy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81200"/>
            <a:ext cx="7854696" cy="2971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400" dirty="0" smtClean="0">
                <a:latin typeface="+mj-lt"/>
              </a:rPr>
              <a:t>Tribal Efforts to Mitigate Potential Impacts from Hydraulic</a:t>
            </a:r>
            <a:br>
              <a:rPr lang="en-US" sz="3400" dirty="0" smtClean="0">
                <a:latin typeface="+mj-lt"/>
              </a:rPr>
            </a:br>
            <a:r>
              <a:rPr lang="en-US" sz="3400" dirty="0" smtClean="0">
                <a:latin typeface="+mj-lt"/>
              </a:rPr>
              <a:t>                Fracturing; Other Issues and Concerns</a:t>
            </a:r>
          </a:p>
          <a:p>
            <a:pPr algn="ctr"/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Scott Clow</a:t>
            </a:r>
          </a:p>
          <a:p>
            <a:pPr algn="ctr"/>
            <a:r>
              <a:rPr lang="en-US" dirty="0" smtClean="0">
                <a:latin typeface="+mj-lt"/>
              </a:rPr>
              <a:t>Ute Mountain Ute Tribe</a:t>
            </a:r>
          </a:p>
          <a:p>
            <a:pPr algn="ctr"/>
            <a:r>
              <a:rPr lang="en-US" dirty="0" smtClean="0">
                <a:latin typeface="+mj-lt"/>
              </a:rPr>
              <a:t>Environmental Law on Indian Lands</a:t>
            </a:r>
          </a:p>
          <a:p>
            <a:pPr algn="ctr"/>
            <a:r>
              <a:rPr lang="en-US" dirty="0" smtClean="0">
                <a:latin typeface="+mj-lt"/>
              </a:rPr>
              <a:t>Preserving &amp; Protecting Resources</a:t>
            </a:r>
          </a:p>
          <a:p>
            <a:pPr algn="ctr"/>
            <a:r>
              <a:rPr lang="en-US" dirty="0" smtClean="0">
                <a:latin typeface="+mj-lt"/>
              </a:rPr>
              <a:t> </a:t>
            </a:r>
          </a:p>
          <a:p>
            <a:pPr algn="ctr"/>
            <a:r>
              <a:rPr lang="en-US" dirty="0" smtClean="0">
                <a:latin typeface="+mj-lt"/>
              </a:rPr>
              <a:t>Santa FE, NM </a:t>
            </a:r>
          </a:p>
          <a:p>
            <a:pPr algn="ctr"/>
            <a:r>
              <a:rPr lang="en-US" dirty="0" smtClean="0">
                <a:latin typeface="+mj-lt"/>
              </a:rPr>
              <a:t>June 16, 2011</a:t>
            </a:r>
          </a:p>
          <a:p>
            <a:endParaRPr lang="en-US" dirty="0" smtClean="0"/>
          </a:p>
        </p:txBody>
      </p:sp>
      <p:pic>
        <p:nvPicPr>
          <p:cNvPr id="1026" name="Picture 2" descr="C:\Documents and Settings\sclow\Desktop\dept log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105400"/>
            <a:ext cx="1172308" cy="1524000"/>
          </a:xfrm>
          <a:prstGeom prst="rect">
            <a:avLst/>
          </a:prstGeom>
          <a:noFill/>
        </p:spPr>
      </p:pic>
      <p:pic>
        <p:nvPicPr>
          <p:cNvPr id="1027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6553200" y="5029200"/>
            <a:ext cx="1600200" cy="15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38800"/>
          </a:xfrm>
        </p:spPr>
        <p:txBody>
          <a:bodyPr>
            <a:normAutofit lnSpcReduction="10000"/>
          </a:bodyPr>
          <a:lstStyle/>
          <a:p>
            <a:pPr marL="274320" lvl="1" indent="-274320">
              <a:buClr>
                <a:schemeClr val="accent3"/>
              </a:buClr>
              <a:buSzPct val="95000"/>
              <a:buNone/>
            </a:pPr>
            <a:r>
              <a:rPr lang="en-US" dirty="0" smtClean="0">
                <a:latin typeface="+mj-lt"/>
              </a:rPr>
              <a:t>Disclosure –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Ute Mountain Ute Tribe has requested through the “Application for Permit to Drill” (APD) process that a condition of approval by BLM be the disclosure of fracturing fluid content for well completion to the Tribe’s Water Quality Specialist.  (Confidential Business Information status would be respected legally.)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APD Approval Process: 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On-site inspection of proposed well site location (Co., BIA, BLM, Tribe)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BIA –Tribe – BIA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BIA- BLM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BLM – Company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latin typeface="+mj-lt"/>
              </a:rPr>
              <a:t>Status: 1</a:t>
            </a:r>
            <a:r>
              <a:rPr lang="en-US" baseline="30000" dirty="0" smtClean="0">
                <a:latin typeface="+mj-lt"/>
              </a:rPr>
              <a:t>st</a:t>
            </a:r>
            <a:r>
              <a:rPr lang="en-US" dirty="0" smtClean="0">
                <a:latin typeface="+mj-lt"/>
              </a:rPr>
              <a:t> company to receive this APD COA has not proceeded to drilling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7467600" y="41910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“FRAC is SAFE – </a:t>
            </a:r>
            <a:r>
              <a:rPr lang="en-US" i="1" dirty="0" smtClean="0"/>
              <a:t>isn’t it</a:t>
            </a:r>
            <a:r>
              <a:rPr lang="en-US" dirty="0" smtClean="0"/>
              <a:t>? 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88392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+mj-lt"/>
              </a:rPr>
              <a:t>Completion companies maintain that it is benign, mostly water and sand and perhaps some detergents…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http://www.halliburton.com/public/projects/pubsdata/Hydraulic_Fracturing/disclosures/images/Colorado_DJ_Hybri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57400"/>
            <a:ext cx="655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76800" y="60198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</a:rPr>
              <a:t>Citation: Downloaded from Halliburton Website</a:t>
            </a:r>
            <a:endParaRPr lang="en-US" sz="1000" b="1" dirty="0">
              <a:latin typeface="+mj-lt"/>
            </a:endParaRPr>
          </a:p>
        </p:txBody>
      </p:sp>
      <p:pic>
        <p:nvPicPr>
          <p:cNvPr id="6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228600" y="56388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5867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Research</a:t>
            </a:r>
          </a:p>
          <a:p>
            <a:pPr algn="ctr"/>
            <a:r>
              <a:rPr lang="en-US" dirty="0" err="1" smtClean="0">
                <a:latin typeface="+mj-lt"/>
              </a:rPr>
              <a:t>Frac</a:t>
            </a:r>
            <a:r>
              <a:rPr lang="en-US" dirty="0" smtClean="0">
                <a:latin typeface="+mj-lt"/>
              </a:rPr>
              <a:t> Composition as disclosed on Halliburton Website </a:t>
            </a:r>
          </a:p>
          <a:p>
            <a:pPr algn="ctr"/>
            <a:r>
              <a:rPr lang="en-US" dirty="0" smtClean="0">
                <a:latin typeface="+mj-lt"/>
              </a:rPr>
              <a:t>One of three formulas described for Colorado Completion Projects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6019800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</a:rPr>
              <a:t>Citation: Downloaded from Halliburton Website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9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2286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71600" y="1295400"/>
          <a:ext cx="6019800" cy="5181605"/>
        </p:xfrm>
        <a:graphic>
          <a:graphicData uri="http://schemas.openxmlformats.org/drawingml/2006/table">
            <a:tbl>
              <a:tblPr/>
              <a:tblGrid>
                <a:gridCol w="2069400"/>
                <a:gridCol w="849291"/>
                <a:gridCol w="744625"/>
                <a:gridCol w="1220108"/>
                <a:gridCol w="1136376"/>
              </a:tblGrid>
              <a:tr h="3765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Halliburton Fracturing Fluid “Colorado DJ Basin Hybrid Formula”  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1841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Substances 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CAS Number 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PERCENT 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ACGIH TLV-TWA OSHA 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Calibri"/>
                          <a:cs typeface="Arial,Bold"/>
                        </a:rPr>
                        <a:t>PEL-TWA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Potassium carbonate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584-08-7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EDTA/Copper chelate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 mg/m3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Diethylenetriamine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111-40-0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 ppm (S)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Zirconium, acetate lactate oxo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68909-34-2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ammonium complexes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Ammonium chloride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12125-02-9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1-27 %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mg/m3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Triethanolamine zirconate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101033-44-7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60 - 100%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mg/m3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Propanol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71-23-8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100 ppm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200 ppm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Glycerine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56-81-5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15 mg/m3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Sodium chloride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7647-14-5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Hydrotreated light petroleum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64742-47-8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200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distillate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Terpenes and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68647-72-3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1 - 5%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Terpenoids, sweet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orange-oil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Ethanol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64-17-5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1000 ppm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1000 ppm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Crystalline silica,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14808-60-7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60 - 100%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0.025 mg/m3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mg/m3 %SiO2 + 2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quartz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Chlorous acid,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7758-19-2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8-10%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sodium salt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0801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Guar gum derivative 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60 - 100%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1841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Water!</a:t>
                      </a:r>
                    </a:p>
                  </a:txBody>
                  <a:tcPr marL="8157" marR="8157" marT="81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&gt;90%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Not applicable 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8157" marR="8157" marT="81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43800" y="4800600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atin typeface="+mj-lt"/>
              </a:rPr>
              <a:t>EtOH</a:t>
            </a:r>
            <a:r>
              <a:rPr lang="en-US" sz="1000" b="1" dirty="0" smtClean="0">
                <a:latin typeface="+mj-lt"/>
              </a:rPr>
              <a:t> concentration in FRAC: 0.87-2.31 </a:t>
            </a:r>
            <a:r>
              <a:rPr lang="en-US" sz="1000" b="1" dirty="0" err="1" smtClean="0">
                <a:latin typeface="+mj-lt"/>
              </a:rPr>
              <a:t>ppt</a:t>
            </a:r>
            <a:r>
              <a:rPr lang="en-US" sz="1000" b="1" dirty="0" smtClean="0">
                <a:latin typeface="+mj-lt"/>
              </a:rPr>
              <a:t> in the range of OSHA hazard level of 1 </a:t>
            </a:r>
            <a:r>
              <a:rPr lang="en-US" sz="1000" b="1" dirty="0" err="1" smtClean="0">
                <a:latin typeface="+mj-lt"/>
              </a:rPr>
              <a:t>ppt</a:t>
            </a:r>
            <a:endParaRPr lang="en-US" sz="1000" b="1" dirty="0" smtClean="0">
              <a:latin typeface="+mj-lt"/>
            </a:endParaRPr>
          </a:p>
          <a:p>
            <a:endParaRPr lang="en-US" sz="1000" b="1" dirty="0"/>
          </a:p>
        </p:txBody>
      </p:sp>
      <p:pic>
        <p:nvPicPr>
          <p:cNvPr id="14" name="Picture 13" descr="http://www.halliburton.com/public/projects/pubsdata/Hydraulic_Fracturing/disclosures/images/Colorado_DJ_Hybri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35280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Research</a:t>
            </a:r>
            <a:br>
              <a:rPr lang="en-US" sz="2400" dirty="0" smtClean="0"/>
            </a:br>
            <a:r>
              <a:rPr lang="en-US" sz="2400" dirty="0" err="1" smtClean="0"/>
              <a:t>Frac</a:t>
            </a:r>
            <a:r>
              <a:rPr lang="en-US" sz="2400" dirty="0" smtClean="0"/>
              <a:t> Composition as disclosed on Halliburton Website </a:t>
            </a:r>
            <a:br>
              <a:rPr lang="en-US" sz="2400" dirty="0" smtClean="0"/>
            </a:br>
            <a:r>
              <a:rPr lang="en-US" sz="2400" dirty="0" smtClean="0"/>
              <a:t>One of three formulas described for Colorado Completion Projects</a:t>
            </a:r>
            <a:endParaRPr lang="en-US" sz="2400" dirty="0"/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152400" y="55626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95401" y="1371600"/>
          <a:ext cx="5943599" cy="4648196"/>
        </p:xfrm>
        <a:graphic>
          <a:graphicData uri="http://schemas.openxmlformats.org/drawingml/2006/table">
            <a:tbl>
              <a:tblPr/>
              <a:tblGrid>
                <a:gridCol w="2043206"/>
                <a:gridCol w="838541"/>
                <a:gridCol w="735198"/>
                <a:gridCol w="1204663"/>
                <a:gridCol w="1121991"/>
              </a:tblGrid>
              <a:tr h="28777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Other Formulas'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Components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Hydrochloric acid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7647-01-0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 ppm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Heavy aromatic petroleum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64742-94-5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mg/m3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mg/m3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naphtha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Naphthalene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91-20-3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1 - 5%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1,2,4 Trimethylbenzene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95-63-6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0 - 1%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 ppm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 Not applicable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Poly(oxy-1,2-ethanediyl),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127087-87-0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1 - 5%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Not applicable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Not applicable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alpha-(4-nonylphenyl)-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8777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omega-hydroxy-, branched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496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PRE-FRAC ACID TREATMENT 500-1500 gals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089" marR="9089" marT="9089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Hydrochloric acid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7647-01-0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 ppm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Acetic anhydride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108-24-7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60 - 100%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 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ppm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Acetic acid   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64-19-7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30 - 60%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ppm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10 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ppm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Methanol  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67-56-1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10 - 30%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 ppm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200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ppm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74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Aldehyde 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10 - 30%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Not applicable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8777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Isopropanol </a:t>
                      </a:r>
                    </a:p>
                  </a:txBody>
                  <a:tcPr marL="9089" marR="9089" marT="9089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67-63-0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 ppm 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400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ppm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315200" y="609600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+mj-lt"/>
              </a:rPr>
              <a:t>Citation: Downloaded from </a:t>
            </a:r>
            <a:endParaRPr lang="en-US" sz="1000" b="1" dirty="0" smtClean="0">
              <a:latin typeface="+mj-lt"/>
            </a:endParaRPr>
          </a:p>
          <a:p>
            <a:r>
              <a:rPr lang="en-US" sz="1000" b="1" dirty="0" smtClean="0">
                <a:latin typeface="+mj-lt"/>
              </a:rPr>
              <a:t>Halliburton </a:t>
            </a:r>
            <a:r>
              <a:rPr lang="en-US" sz="1000" b="1" dirty="0">
                <a:latin typeface="+mj-lt"/>
              </a:rPr>
              <a:t>Website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3962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j-lt"/>
              </a:rPr>
              <a:t>5-50 gals. of each mixture/1000 gal. of acid with acid treatment</a:t>
            </a:r>
            <a:endParaRPr lang="en-US" sz="1000" b="1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“FRAC is SAFE – </a:t>
            </a:r>
            <a:r>
              <a:rPr lang="en-US" i="1" dirty="0" smtClean="0"/>
              <a:t>isn’t it</a:t>
            </a:r>
            <a:r>
              <a:rPr lang="en-US" dirty="0" smtClean="0"/>
              <a:t>? ”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371600"/>
          <a:ext cx="8305800" cy="4785775"/>
        </p:xfrm>
        <a:graphic>
          <a:graphicData uri="http://schemas.openxmlformats.org/drawingml/2006/table">
            <a:tbl>
              <a:tblPr/>
              <a:tblGrid>
                <a:gridCol w="1491906"/>
                <a:gridCol w="825693"/>
                <a:gridCol w="2469361"/>
                <a:gridCol w="3518840"/>
              </a:tblGrid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Chemical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CAS #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in compnent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Halliburton Common Use Description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Sodium chloride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7647-14-5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Concentrations greater than 1%: Food Grade Salt, Laundry Detergent..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49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Ethanol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64-17-5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Ginseng, Deodorizer, Dish Soap, Cologne, Makeup (Mascara), Mouthwash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Ammonium chloride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12125-02-9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1-27 %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 Wash, Shampoo, Breakfast Cereal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49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Zirconium, acetate lactate oxo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68909-34-2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Industrial paint additive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Diethylenetriamine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111-40-0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30 - 60%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Industrial Epoxy Coating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49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EDTA/Copper chelate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Fertilizer for Agricultural Use and Farm Animal Hoof Infection Treatment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Triethanolamine zirconate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101033-44-7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60 - 100%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Adhesives and printing Ink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Hydrotreated light petroleum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64742-47-8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10 - 30%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Oil Wood Stain, Air Freshener, Surface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distillate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Cleaner Aerosol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Terpenes and 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68647-72-3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1 - 5% 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Commercial Bathroom Disinfectant Cleaner, Dishwashing Detergent,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Terpenoids, sweet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Multi-surface Cleaner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orange-oil</a:t>
                      </a:r>
                    </a:p>
                  </a:txBody>
                  <a:tcPr marL="5665" marR="5665" marT="566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Formula's Compnents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8986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Hydrochloric acid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Table Olives, Unripened Cheese, Cottage Cheese</a:t>
                      </a:r>
                    </a:p>
                  </a:txBody>
                  <a:tcPr marL="5665" marR="5665" marT="5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436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 Hydrochloric Acid (HCl)</a:t>
                      </a:r>
                    </a:p>
                  </a:txBody>
                  <a:tcPr marL="5665" marR="5665" marT="566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Acid / Solvent</a:t>
                      </a:r>
                    </a:p>
                  </a:txBody>
                  <a:tcPr marL="5665" marR="5665" marT="566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Removes scale and cleans wellbore prior to fracturing treatment</a:t>
                      </a:r>
                    </a:p>
                  </a:txBody>
                  <a:tcPr marL="5665" marR="5665" marT="566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250-1500 gal run ahead of frac</a:t>
                      </a:r>
                    </a:p>
                  </a:txBody>
                  <a:tcPr marL="5665" marR="5665" marT="5665" marB="0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2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082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**Items identified in the "common uses" column were chosen in part because the constituents found in these products exist in roughly the same 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82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 would be found in fracturing materials at the wellhead. In some cases, however, concentrations present in consumer product are either not publicly 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82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available or in higher percentages than would be found at the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 site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65" marR="5665" marT="5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381000" y="6248400"/>
            <a:ext cx="550333" cy="51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315200" y="609600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+mj-lt"/>
              </a:rPr>
              <a:t>Citation: Downloaded from </a:t>
            </a:r>
            <a:endParaRPr lang="en-US" sz="1000" b="1" dirty="0" smtClean="0">
              <a:latin typeface="+mj-lt"/>
            </a:endParaRPr>
          </a:p>
          <a:p>
            <a:r>
              <a:rPr lang="en-US" sz="1000" b="1" dirty="0" smtClean="0">
                <a:latin typeface="+mj-lt"/>
              </a:rPr>
              <a:t>Halliburton </a:t>
            </a:r>
            <a:r>
              <a:rPr lang="en-US" sz="1000" b="1" dirty="0">
                <a:latin typeface="+mj-lt"/>
              </a:rPr>
              <a:t>Website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Vulnerability &amp; Risk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Now that we may be able to identify the chemical constituents of FRAC, we can determine vulnerability to pollution using:</a:t>
            </a:r>
          </a:p>
          <a:p>
            <a:pPr lvl="1"/>
            <a:r>
              <a:rPr lang="en-US" dirty="0" smtClean="0">
                <a:latin typeface="+mj-lt"/>
              </a:rPr>
              <a:t>Chemical Mobility &amp; Reactivity</a:t>
            </a:r>
          </a:p>
          <a:p>
            <a:pPr lvl="1"/>
            <a:r>
              <a:rPr lang="en-US" dirty="0" smtClean="0">
                <a:latin typeface="+mj-lt"/>
              </a:rPr>
              <a:t>Solubility in Water</a:t>
            </a:r>
          </a:p>
          <a:p>
            <a:pPr lvl="1"/>
            <a:r>
              <a:rPr lang="en-US" dirty="0" smtClean="0">
                <a:latin typeface="+mj-lt"/>
              </a:rPr>
              <a:t>Ground Water hydrology </a:t>
            </a:r>
          </a:p>
          <a:p>
            <a:pPr lvl="1"/>
            <a:r>
              <a:rPr lang="en-US" dirty="0" smtClean="0">
                <a:latin typeface="+mj-lt"/>
              </a:rPr>
              <a:t>“Can we detect it in a water sample?”</a:t>
            </a: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4892" y="3352800"/>
            <a:ext cx="20916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609600" y="51054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24400" y="51816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UMU WQ Specialist Colin Larrick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Clean Water Act Section 106 Funded Monitoring and Assessment Program</a:t>
            </a:r>
          </a:p>
          <a:p>
            <a:pPr lvl="1"/>
            <a:r>
              <a:rPr lang="en-US" dirty="0" smtClean="0">
                <a:latin typeface="+mj-lt"/>
              </a:rPr>
              <a:t>Developing sampling and analysis protocols for specific constituents of FRAC</a:t>
            </a:r>
          </a:p>
          <a:p>
            <a:pPr lvl="1"/>
            <a:r>
              <a:rPr lang="en-US" dirty="0" smtClean="0">
                <a:latin typeface="+mj-lt"/>
              </a:rPr>
              <a:t>Could not do this before</a:t>
            </a:r>
          </a:p>
          <a:p>
            <a:pPr lvl="2"/>
            <a:r>
              <a:rPr lang="en-US" dirty="0" smtClean="0">
                <a:latin typeface="+mj-lt"/>
              </a:rPr>
              <a:t>- shooting in the dark is not </a:t>
            </a:r>
          </a:p>
          <a:p>
            <a:pPr lvl="2">
              <a:buNone/>
            </a:pPr>
            <a:r>
              <a:rPr lang="en-US" dirty="0" smtClean="0">
                <a:latin typeface="+mj-lt"/>
              </a:rPr>
              <a:t>cost effective!</a:t>
            </a:r>
          </a:p>
          <a:p>
            <a:pPr>
              <a:buNone/>
            </a:pPr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0788" y="3428999"/>
            <a:ext cx="2040611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5334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50292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UMU WQ Technicians Judy Lehi and Jamie Ashmore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8100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Reporting Procedures in Place</a:t>
            </a:r>
          </a:p>
          <a:p>
            <a:r>
              <a:rPr lang="en-US" dirty="0" smtClean="0">
                <a:latin typeface="+mj-lt"/>
              </a:rPr>
              <a:t>Spills Code being developed for enforcement</a:t>
            </a:r>
          </a:p>
          <a:p>
            <a:pPr lvl="1"/>
            <a:r>
              <a:rPr lang="en-US" dirty="0" smtClean="0">
                <a:latin typeface="+mj-lt"/>
              </a:rPr>
              <a:t>Better to report it than not to report it</a:t>
            </a:r>
          </a:p>
        </p:txBody>
      </p:sp>
      <p:pic>
        <p:nvPicPr>
          <p:cNvPr id="3074" name="Picture 2" descr="C:\Documents and Settings\sclow\Desktop\Rim Spill.TIF"/>
          <p:cNvPicPr>
            <a:picLocks noChangeAspect="1" noChangeArrowheads="1"/>
          </p:cNvPicPr>
          <p:nvPr/>
        </p:nvPicPr>
        <p:blipFill>
          <a:blip r:embed="rId2" cstate="print"/>
          <a:srcRect l="5202" t="2458" r="4624"/>
          <a:stretch>
            <a:fillRect/>
          </a:stretch>
        </p:blipFill>
        <p:spPr bwMode="auto">
          <a:xfrm>
            <a:off x="4572000" y="304800"/>
            <a:ext cx="3962400" cy="6048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Other Energy Related Groundwater Protection Efforts by Ute Mountain Ute Tribe</a:t>
            </a:r>
            <a:br>
              <a:rPr lang="en-US" sz="2800" dirty="0" smtClean="0"/>
            </a:br>
            <a:r>
              <a:rPr lang="en-US" sz="2800" dirty="0" smtClean="0"/>
              <a:t>White Mesa Uranium Mill, SE Utah</a:t>
            </a:r>
            <a:endParaRPr lang="en-US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524" y="2133600"/>
            <a:ext cx="4912988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34523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21336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Ground Water Contaminant Plumes at Mill Facility -</a:t>
            </a:r>
            <a:br>
              <a:rPr lang="en-US" sz="3200" dirty="0" smtClean="0"/>
            </a:br>
            <a:r>
              <a:rPr lang="en-US" sz="3200" dirty="0" smtClean="0"/>
              <a:t>Chloroform</a:t>
            </a:r>
            <a:endParaRPr lang="en-US" sz="3200" dirty="0"/>
          </a:p>
        </p:txBody>
      </p:sp>
      <p:pic>
        <p:nvPicPr>
          <p:cNvPr id="6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5334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600"/>
            <a:ext cx="4151801" cy="644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09600" y="3124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Chloroform first identified in groundwater in 1999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629400" cy="89611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Geographic Extent of Tribal Lands</a:t>
            </a:r>
            <a:br>
              <a:rPr lang="en-US" sz="2000" b="1" dirty="0" smtClean="0"/>
            </a:br>
            <a:r>
              <a:rPr lang="en-US" sz="2000" b="1" dirty="0" smtClean="0"/>
              <a:t>Ute Mountain Ute Tribe</a:t>
            </a:r>
            <a:endParaRPr lang="en-US" sz="2000" b="1" dirty="0"/>
          </a:p>
        </p:txBody>
      </p:sp>
      <p:pic>
        <p:nvPicPr>
          <p:cNvPr id="2050" name="Picture 2" descr="F:\PresentationDocs_061711\Res_noTit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010401" cy="5415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352800" cy="1905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Ground Water Contaminant Plumes at Mill Facility - Nitrate</a:t>
            </a:r>
            <a:endParaRPr lang="en-US" sz="3200" dirty="0"/>
          </a:p>
        </p:txBody>
      </p:sp>
      <p:pic>
        <p:nvPicPr>
          <p:cNvPr id="4" name="Picture 1" descr="C:\EnvNetwork\Documents\PUBLIC\Tribalseal\cropped seal 081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381000" y="5486400"/>
            <a:ext cx="1034243" cy="9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8600"/>
            <a:ext cx="4152900" cy="645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0" y="27432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Nitrate and chloride identified in groundwater in ~2009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276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Ground Water Contaminant Plumes at Mill Facility - Chloride</a:t>
            </a:r>
            <a:endParaRPr lang="en-US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81000"/>
            <a:ext cx="408341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5334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GRAMA Request (State of UT FOIA)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53063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0"/>
            <a:ext cx="7391400" cy="274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772400" y="3733800"/>
            <a:ext cx="91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Citation: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2/11/1999 letter to IUC from UT DRC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876800" cy="762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Vulnerability of Tribal Water Supply</a:t>
            </a:r>
            <a:endParaRPr lang="en-US" sz="24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4495800" cy="457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0" y="5562600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b="1" dirty="0">
                <a:latin typeface="+mj-lt"/>
              </a:rPr>
              <a:t>Figure 2. </a:t>
            </a:r>
            <a:r>
              <a:rPr lang="en-US" sz="1600" b="1" dirty="0" err="1">
                <a:latin typeface="+mj-lt"/>
              </a:rPr>
              <a:t>Stratigraphic</a:t>
            </a:r>
            <a:r>
              <a:rPr lang="en-US" sz="1600" b="1" dirty="0">
                <a:latin typeface="+mj-lt"/>
              </a:rPr>
              <a:t> column for White Mesa, Utah (Titan Environmental Corporation, 1994). 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5334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Pesticide Remediation through </a:t>
            </a:r>
            <a:r>
              <a:rPr lang="en-US" sz="3600" dirty="0" err="1" smtClean="0"/>
              <a:t>Brownfields</a:t>
            </a:r>
            <a:r>
              <a:rPr lang="en-US" sz="3600" dirty="0" smtClean="0"/>
              <a:t>-Tribal Response Program</a:t>
            </a:r>
            <a:endParaRPr lang="en-US" sz="3600" dirty="0"/>
          </a:p>
        </p:txBody>
      </p:sp>
      <p:pic>
        <p:nvPicPr>
          <p:cNvPr id="4098" name="Picture 2" descr="C:\EnvNetwork\Documents\SCOTT\Photos\scanned docs\rotated tf 1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23" t="3504" b="5382"/>
          <a:stretch>
            <a:fillRect/>
          </a:stretch>
        </p:blipFill>
        <p:spPr bwMode="auto">
          <a:xfrm>
            <a:off x="1447800" y="1828800"/>
            <a:ext cx="6324600" cy="4908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UST Program-Tank Removal</a:t>
            </a:r>
            <a:br>
              <a:rPr lang="en-US" sz="4000"/>
            </a:br>
            <a:endParaRPr lang="en-US" sz="4000"/>
          </a:p>
        </p:txBody>
      </p:sp>
      <p:pic>
        <p:nvPicPr>
          <p:cNvPr id="57349" name="Picture 5" descr="UST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600200"/>
            <a:ext cx="6781800" cy="5035550"/>
          </a:xfrm>
          <a:noFill/>
          <a:ln/>
        </p:spPr>
      </p:pic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381000" y="5486400"/>
            <a:ext cx="1034243" cy="9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The Good </a:t>
            </a:r>
            <a:r>
              <a:rPr lang="en-US" dirty="0" err="1" smtClean="0"/>
              <a:t>ol</a:t>
            </a:r>
            <a:r>
              <a:rPr lang="en-US" dirty="0" smtClean="0"/>
              <a:t>’ Days</a:t>
            </a:r>
            <a:endParaRPr lang="en-US" dirty="0"/>
          </a:p>
        </p:txBody>
      </p:sp>
      <p:pic>
        <p:nvPicPr>
          <p:cNvPr id="4" name="Picture 2" descr="C:\EnvNetwork\Documents\PUBLIC\scanned docs\Lopez Spring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134" y="1676400"/>
            <a:ext cx="3245696" cy="4618037"/>
          </a:xfrm>
          <a:prstGeom prst="rect">
            <a:avLst/>
          </a:prstGeom>
          <a:noFill/>
        </p:spPr>
      </p:pic>
      <p:pic>
        <p:nvPicPr>
          <p:cNvPr id="5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3" cstate="print"/>
          <a:srcRect r="58389" b="63091"/>
          <a:stretch>
            <a:fillRect/>
          </a:stretch>
        </p:blipFill>
        <p:spPr bwMode="auto">
          <a:xfrm>
            <a:off x="381000" y="5486400"/>
            <a:ext cx="1034243" cy="9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EnvNetwork\Documents\SCOTT\Photos\digital photos\acid spg tribal p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876800"/>
            <a:ext cx="1295400" cy="1727200"/>
          </a:xfrm>
          <a:prstGeom prst="rect">
            <a:avLst/>
          </a:prstGeom>
          <a:noFill/>
        </p:spPr>
      </p:pic>
      <p:pic>
        <p:nvPicPr>
          <p:cNvPr id="2051" name="Picture 3" descr="G:\SCott-old_puter_JLnow\My Pictures\2005-05-13\100_1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420166"/>
            <a:ext cx="4348286" cy="3228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Always Remember WHY You DO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429000"/>
            <a:ext cx="5029200" cy="2895600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Thanks for having me</a:t>
            </a:r>
          </a:p>
          <a:p>
            <a:r>
              <a:rPr lang="en-US" dirty="0" smtClean="0">
                <a:latin typeface="+mj-lt"/>
              </a:rPr>
              <a:t>Scott Clow</a:t>
            </a:r>
          </a:p>
          <a:p>
            <a:r>
              <a:rPr lang="en-US" dirty="0" smtClean="0">
                <a:latin typeface="+mj-lt"/>
              </a:rPr>
              <a:t>970-564-5432</a:t>
            </a:r>
          </a:p>
          <a:p>
            <a:r>
              <a:rPr lang="en-US" dirty="0" smtClean="0">
                <a:latin typeface="+mj-lt"/>
                <a:hlinkClick r:id="rId2"/>
              </a:rPr>
              <a:t>sclow@utemountain.org</a:t>
            </a:r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utemountainuteenvironmental.org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027" name="Picture 3" descr="C:\EnvNetwork\Documents\PUBLIC\scanned docs\DC swi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828800"/>
            <a:ext cx="5131981" cy="3657600"/>
          </a:xfrm>
          <a:prstGeom prst="rect">
            <a:avLst/>
          </a:prstGeom>
          <a:noFill/>
        </p:spPr>
      </p:pic>
      <p:pic>
        <p:nvPicPr>
          <p:cNvPr id="6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4" cstate="print"/>
          <a:srcRect r="58389" b="63091"/>
          <a:stretch>
            <a:fillRect/>
          </a:stretch>
        </p:blipFill>
        <p:spPr bwMode="auto">
          <a:xfrm>
            <a:off x="7772400" y="5638800"/>
            <a:ext cx="1034243" cy="9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sclow\Desktop\dept logo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905000"/>
            <a:ext cx="1828800" cy="2377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 Ground Water Protection Planning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Ground Water Protection Plan adopted by Tribal Council in 2005</a:t>
            </a:r>
          </a:p>
          <a:p>
            <a:pPr lvl="1"/>
            <a:r>
              <a:rPr lang="en-US" dirty="0" smtClean="0">
                <a:latin typeface="+mj-lt"/>
              </a:rPr>
              <a:t>Non-Regulatory</a:t>
            </a:r>
          </a:p>
          <a:p>
            <a:pPr lvl="1"/>
            <a:r>
              <a:rPr lang="en-US" dirty="0" smtClean="0">
                <a:latin typeface="+mj-lt"/>
              </a:rPr>
              <a:t>Identifies different aquifers</a:t>
            </a:r>
          </a:p>
          <a:p>
            <a:pPr lvl="1"/>
            <a:r>
              <a:rPr lang="en-US" dirty="0" smtClean="0">
                <a:latin typeface="+mj-lt"/>
              </a:rPr>
              <a:t>Uses of ground water from each aquifer</a:t>
            </a:r>
          </a:p>
          <a:p>
            <a:pPr lvl="1"/>
            <a:r>
              <a:rPr lang="en-US" dirty="0" smtClean="0">
                <a:latin typeface="+mj-lt"/>
              </a:rPr>
              <a:t>Vulnerability of aquifers from various impacts</a:t>
            </a:r>
          </a:p>
          <a:p>
            <a:pPr lvl="2"/>
            <a:r>
              <a:rPr lang="en-US" dirty="0" smtClean="0">
                <a:latin typeface="+mj-lt"/>
              </a:rPr>
              <a:t>Pesticides</a:t>
            </a:r>
          </a:p>
          <a:p>
            <a:pPr lvl="2"/>
            <a:r>
              <a:rPr lang="en-US" dirty="0" smtClean="0">
                <a:latin typeface="+mj-lt"/>
              </a:rPr>
              <a:t>Agriculture-Irrigation (nutrient and bacteria enrichment)</a:t>
            </a:r>
          </a:p>
          <a:p>
            <a:pPr lvl="2"/>
            <a:r>
              <a:rPr lang="en-US" dirty="0" smtClean="0">
                <a:latin typeface="+mj-lt"/>
              </a:rPr>
              <a:t>Wastewater</a:t>
            </a:r>
          </a:p>
          <a:p>
            <a:pPr lvl="2"/>
            <a:r>
              <a:rPr lang="en-US" dirty="0" smtClean="0">
                <a:latin typeface="+mj-lt"/>
              </a:rPr>
              <a:t>Energy</a:t>
            </a:r>
            <a:endParaRPr lang="en-US" dirty="0">
              <a:latin typeface="+mj-lt"/>
            </a:endParaRPr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7086600" y="5532488"/>
            <a:ext cx="1066800" cy="100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Different Aquifers =</a:t>
            </a:r>
            <a:br>
              <a:rPr lang="en-US"/>
            </a:br>
            <a:r>
              <a:rPr lang="en-US"/>
              <a:t>Different Issues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876800"/>
          </a:xfrm>
        </p:spPr>
        <p:txBody>
          <a:bodyPr/>
          <a:lstStyle/>
          <a:p>
            <a:r>
              <a:rPr lang="en-US" dirty="0">
                <a:latin typeface="+mj-lt"/>
              </a:rPr>
              <a:t>Mountain Springs</a:t>
            </a:r>
          </a:p>
          <a:p>
            <a:r>
              <a:rPr lang="en-US" dirty="0">
                <a:latin typeface="+mj-lt"/>
              </a:rPr>
              <a:t>Towaoc Area</a:t>
            </a:r>
          </a:p>
          <a:p>
            <a:r>
              <a:rPr lang="en-US" dirty="0">
                <a:latin typeface="+mj-lt"/>
              </a:rPr>
              <a:t>Mancos Creek Farm</a:t>
            </a:r>
          </a:p>
          <a:p>
            <a:r>
              <a:rPr lang="en-US" dirty="0">
                <a:latin typeface="+mj-lt"/>
              </a:rPr>
              <a:t>Tribal Park</a:t>
            </a:r>
          </a:p>
          <a:p>
            <a:r>
              <a:rPr lang="en-US" dirty="0">
                <a:latin typeface="+mj-lt"/>
              </a:rPr>
              <a:t>Southern/New Mexico Lands</a:t>
            </a:r>
          </a:p>
          <a:p>
            <a:r>
              <a:rPr lang="en-US" dirty="0">
                <a:latin typeface="+mj-lt"/>
              </a:rPr>
              <a:t>Farm &amp; Ranch</a:t>
            </a:r>
          </a:p>
          <a:p>
            <a:r>
              <a:rPr lang="en-US" dirty="0">
                <a:latin typeface="+mj-lt"/>
              </a:rPr>
              <a:t>White Mesa</a:t>
            </a:r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533400" y="54102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Related Ground Water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657600" cy="44653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+mj-lt"/>
              </a:rPr>
              <a:t>Oil and Gas extraction</a:t>
            </a:r>
          </a:p>
          <a:p>
            <a:pPr lvl="1"/>
            <a:r>
              <a:rPr lang="en-US" dirty="0" smtClean="0">
                <a:latin typeface="+mj-lt"/>
              </a:rPr>
              <a:t>Exploration – pit liner integrity and depth to ground water</a:t>
            </a:r>
          </a:p>
          <a:p>
            <a:pPr lvl="1"/>
            <a:r>
              <a:rPr lang="en-US" dirty="0" smtClean="0">
                <a:latin typeface="+mj-lt"/>
              </a:rPr>
              <a:t>Completion – hydraulic fracturing, the big mystery</a:t>
            </a:r>
          </a:p>
          <a:p>
            <a:pPr lvl="1"/>
            <a:r>
              <a:rPr lang="en-US" dirty="0" smtClean="0">
                <a:latin typeface="+mj-lt"/>
              </a:rPr>
              <a:t>Production </a:t>
            </a:r>
          </a:p>
          <a:p>
            <a:pPr lvl="2"/>
            <a:r>
              <a:rPr lang="en-US" dirty="0" smtClean="0">
                <a:latin typeface="+mj-lt"/>
              </a:rPr>
              <a:t>SARA Title 311 chemicals (Superfund Amendments and Reauthorization Act)</a:t>
            </a:r>
          </a:p>
          <a:p>
            <a:pPr lvl="2"/>
            <a:r>
              <a:rPr lang="en-US" dirty="0" smtClean="0">
                <a:latin typeface="+mj-lt"/>
              </a:rPr>
              <a:t>Underground Injection Control Wells</a:t>
            </a:r>
          </a:p>
          <a:p>
            <a:pPr lvl="2"/>
            <a:r>
              <a:rPr lang="en-US" dirty="0" smtClean="0">
                <a:latin typeface="+mj-lt"/>
              </a:rPr>
              <a:t>Transportation &amp; Disposal of products &amp; hazardous materials</a:t>
            </a:r>
          </a:p>
          <a:p>
            <a:pPr lvl="1"/>
            <a:r>
              <a:rPr lang="en-US" dirty="0" smtClean="0">
                <a:latin typeface="+mj-lt"/>
              </a:rPr>
              <a:t>Reclamation</a:t>
            </a:r>
          </a:p>
          <a:p>
            <a:pPr lvl="2"/>
            <a:r>
              <a:rPr lang="en-US" dirty="0" smtClean="0">
                <a:latin typeface="+mj-lt"/>
              </a:rPr>
              <a:t>Plugging and Abandoning</a:t>
            </a:r>
          </a:p>
          <a:p>
            <a:pPr lvl="2"/>
            <a:r>
              <a:rPr lang="en-US" dirty="0" smtClean="0">
                <a:latin typeface="+mj-lt"/>
              </a:rPr>
              <a:t>Surface Reclamation</a:t>
            </a:r>
          </a:p>
          <a:p>
            <a:pPr lvl="1"/>
            <a:endParaRPr lang="en-US" dirty="0"/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6876236" y="5334000"/>
            <a:ext cx="1277164" cy="120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5" name="Picture 1" descr="C:\Documents and Settings\sclow\Desktop\MAY2011 Photos\May2011_photodownload 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24000"/>
            <a:ext cx="4105774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Related Ground Water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Coal Electric Generation</a:t>
            </a:r>
          </a:p>
          <a:p>
            <a:pPr lvl="1"/>
            <a:r>
              <a:rPr lang="en-US" dirty="0" smtClean="0">
                <a:latin typeface="+mj-lt"/>
              </a:rPr>
              <a:t>Local Power Plants</a:t>
            </a:r>
          </a:p>
          <a:p>
            <a:pPr lvl="1"/>
            <a:r>
              <a:rPr lang="en-US" dirty="0" smtClean="0">
                <a:latin typeface="+mj-lt"/>
              </a:rPr>
              <a:t>Local Mines</a:t>
            </a:r>
          </a:p>
          <a:p>
            <a:r>
              <a:rPr lang="en-US" dirty="0" smtClean="0">
                <a:latin typeface="+mj-lt"/>
              </a:rPr>
              <a:t>Uranium </a:t>
            </a:r>
          </a:p>
          <a:p>
            <a:pPr lvl="1"/>
            <a:r>
              <a:rPr lang="en-US" dirty="0" smtClean="0">
                <a:latin typeface="+mj-lt"/>
              </a:rPr>
              <a:t>Mining</a:t>
            </a:r>
          </a:p>
          <a:p>
            <a:pPr lvl="2"/>
            <a:r>
              <a:rPr lang="en-US" dirty="0" smtClean="0">
                <a:latin typeface="+mj-lt"/>
              </a:rPr>
              <a:t>Historic Impacts in Cottonwood Wash Area</a:t>
            </a:r>
          </a:p>
          <a:p>
            <a:pPr lvl="1"/>
            <a:r>
              <a:rPr lang="en-US" dirty="0" smtClean="0">
                <a:latin typeface="+mj-lt"/>
              </a:rPr>
              <a:t>Milling</a:t>
            </a:r>
          </a:p>
          <a:p>
            <a:pPr lvl="2"/>
            <a:r>
              <a:rPr lang="en-US" dirty="0" smtClean="0">
                <a:latin typeface="+mj-lt"/>
              </a:rPr>
              <a:t>Only active privately owned conventional uranium mill next to Ute Mountain Ute White Mesa Community</a:t>
            </a:r>
            <a:endParaRPr lang="en-US" dirty="0">
              <a:latin typeface="+mj-lt"/>
            </a:endParaRPr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7199272" y="5638800"/>
            <a:ext cx="954128" cy="90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JCC #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219200"/>
            <a:ext cx="3860800" cy="28956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Oil And Gas on Ute Mountain Ute Reservation</a:t>
            </a:r>
            <a:endParaRPr lang="en-US" sz="3200" dirty="0"/>
          </a:p>
        </p:txBody>
      </p:sp>
      <p:pic>
        <p:nvPicPr>
          <p:cNvPr id="3076" name="Picture 4" descr="F:\PresentationDocs_061711\OilWells_notit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568861" cy="5847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3891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Oil and Gas Wells -- Proximity to Groundwater Resources</a:t>
            </a:r>
            <a:endParaRPr lang="en-US" sz="2400" dirty="0"/>
          </a:p>
        </p:txBody>
      </p:sp>
      <p:pic>
        <p:nvPicPr>
          <p:cNvPr id="4098" name="Picture 2" descr="F:\PresentationDocs_061711\OilWells&amp;GW_notit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7870166" cy="6079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898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Hydraulic Fracturing</a:t>
            </a:r>
            <a:br>
              <a:rPr lang="en-US" dirty="0" smtClean="0"/>
            </a:br>
            <a:r>
              <a:rPr lang="en-US" dirty="0" smtClean="0"/>
              <a:t>The BIG Mystery!?!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Nexus for assessment of vulnerability to contamination from “</a:t>
            </a:r>
            <a:r>
              <a:rPr lang="en-US" dirty="0" err="1" smtClean="0">
                <a:latin typeface="+mj-lt"/>
              </a:rPr>
              <a:t>Frac</a:t>
            </a:r>
            <a:r>
              <a:rPr lang="en-US" dirty="0" smtClean="0">
                <a:latin typeface="+mj-lt"/>
              </a:rPr>
              <a:t>” through disclosure of fracturing fluid contents</a:t>
            </a:r>
          </a:p>
          <a:p>
            <a:pPr lvl="1"/>
            <a:r>
              <a:rPr lang="en-US" dirty="0" smtClean="0">
                <a:latin typeface="+mj-lt"/>
              </a:rPr>
              <a:t>Current Efforts: </a:t>
            </a:r>
          </a:p>
          <a:p>
            <a:pPr lvl="2"/>
            <a:r>
              <a:rPr lang="en-US" dirty="0" smtClean="0">
                <a:latin typeface="+mj-lt"/>
              </a:rPr>
              <a:t>Disclosure</a:t>
            </a:r>
          </a:p>
          <a:p>
            <a:pPr lvl="3">
              <a:buNone/>
            </a:pPr>
            <a:r>
              <a:rPr lang="en-US" dirty="0" smtClean="0">
                <a:latin typeface="+mj-lt"/>
              </a:rPr>
              <a:t> “Halliburton pioneered fracturing technology in the mid-1940s, and has always supported and complied with state and federal requirements promoting disclosure of our additives.”</a:t>
            </a:r>
          </a:p>
          <a:p>
            <a:pPr lvl="2"/>
            <a:r>
              <a:rPr lang="en-US" dirty="0" smtClean="0">
                <a:latin typeface="+mj-lt"/>
              </a:rPr>
              <a:t>Research </a:t>
            </a:r>
          </a:p>
          <a:p>
            <a:pPr lvl="2"/>
            <a:r>
              <a:rPr lang="en-US" dirty="0" smtClean="0">
                <a:latin typeface="+mj-lt"/>
              </a:rPr>
              <a:t>Monitoring</a:t>
            </a:r>
          </a:p>
        </p:txBody>
      </p:sp>
      <p:pic>
        <p:nvPicPr>
          <p:cNvPr id="4" name="Picture 1" descr="C:\EnvNetwork\Documents\PUBLIC\Tribalseal\cropped seal 081302.jpg"/>
          <p:cNvPicPr>
            <a:picLocks noChangeAspect="1" noChangeArrowheads="1"/>
          </p:cNvPicPr>
          <p:nvPr/>
        </p:nvPicPr>
        <p:blipFill>
          <a:blip r:embed="rId2" cstate="print"/>
          <a:srcRect r="58389" b="63091"/>
          <a:stretch>
            <a:fillRect/>
          </a:stretch>
        </p:blipFill>
        <p:spPr bwMode="auto">
          <a:xfrm>
            <a:off x="7118512" y="5562600"/>
            <a:ext cx="1034887" cy="9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10380</TotalTime>
  <Words>1274</Words>
  <Application>Microsoft Office PowerPoint</Application>
  <PresentationFormat>On-screen Show (4:3)</PresentationFormat>
  <Paragraphs>391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Flow</vt:lpstr>
      <vt:lpstr>1_Flow</vt:lpstr>
      <vt:lpstr>                      Groundwater and Energy</vt:lpstr>
      <vt:lpstr>Geographic Extent of Tribal Lands Ute Mountain Ute Tribe</vt:lpstr>
      <vt:lpstr>   Ground Water Protection Planning</vt:lpstr>
      <vt:lpstr>Different Aquifers = Different Issues</vt:lpstr>
      <vt:lpstr>Energy Related Ground Water Vulnerability</vt:lpstr>
      <vt:lpstr>Energy Related Ground Water Vulnerability</vt:lpstr>
      <vt:lpstr>Oil And Gas on Ute Mountain Ute Reservation</vt:lpstr>
      <vt:lpstr>Oil and Gas Wells -- Proximity to Groundwater Resources</vt:lpstr>
      <vt:lpstr>Hydraulic Fracturing The BIG Mystery!?!</vt:lpstr>
      <vt:lpstr>Slide 10</vt:lpstr>
      <vt:lpstr>“FRAC is SAFE – isn’t it? ”</vt:lpstr>
      <vt:lpstr>Slide 12</vt:lpstr>
      <vt:lpstr>  Research Frac Composition as disclosed on Halliburton Website  One of three formulas described for Colorado Completion Projects</vt:lpstr>
      <vt:lpstr>“FRAC is SAFE – isn’t it? ”</vt:lpstr>
      <vt:lpstr>Vulnerability &amp; Risk Assessment</vt:lpstr>
      <vt:lpstr>  Monitoring</vt:lpstr>
      <vt:lpstr>Spill Reporting</vt:lpstr>
      <vt:lpstr>Other Energy Related Groundwater Protection Efforts by Ute Mountain Ute Tribe White Mesa Uranium Mill, SE Utah</vt:lpstr>
      <vt:lpstr>Ground Water Contaminant Plumes at Mill Facility - Chloroform</vt:lpstr>
      <vt:lpstr>Ground Water Contaminant Plumes at Mill Facility - Nitrate</vt:lpstr>
      <vt:lpstr>Ground Water Contaminant Plumes at Mill Facility - Chloride</vt:lpstr>
      <vt:lpstr>GRAMA Request (State of UT FOIA) </vt:lpstr>
      <vt:lpstr>   Vulnerability of Tribal Water Supply</vt:lpstr>
      <vt:lpstr>Pesticide Remediation through Brownfields-Tribal Response Program</vt:lpstr>
      <vt:lpstr>UST Program-Tank Removal </vt:lpstr>
      <vt:lpstr>The Good ol’ Days</vt:lpstr>
      <vt:lpstr>Always Remember WHY You DO it!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Your User Name</cp:lastModifiedBy>
  <cp:revision>217</cp:revision>
  <dcterms:created xsi:type="dcterms:W3CDTF">2011-05-20T15:05:40Z</dcterms:created>
  <dcterms:modified xsi:type="dcterms:W3CDTF">2011-06-08T18:47:33Z</dcterms:modified>
</cp:coreProperties>
</file>